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3" r:id="rId9"/>
  </p:sldIdLst>
  <p:sldSz cx="10691813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B7F"/>
    <a:srgbClr val="008000"/>
    <a:srgbClr val="0F2945"/>
    <a:srgbClr val="143740"/>
  </p:clrMru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34" y="-510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594" y="-78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C9187-1F06-4CED-9AE5-E1BC3945728F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656C-3FE0-4E23-9CFE-89D63B2F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 userDrawn="1"/>
        </p:nvSpPr>
        <p:spPr>
          <a:xfrm rot="10800000">
            <a:off x="1253" y="251445"/>
            <a:ext cx="10690560" cy="6696744"/>
          </a:xfrm>
          <a:prstGeom prst="rect">
            <a:avLst/>
          </a:prstGeom>
          <a:gradFill flip="none" rotWithShape="1">
            <a:gsLst>
              <a:gs pos="0">
                <a:srgbClr val="E0EFD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 userDrawn="1"/>
        </p:nvSpPr>
        <p:spPr>
          <a:xfrm>
            <a:off x="360" y="6973560"/>
            <a:ext cx="10690560" cy="57204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4560000"/>
          </a:gradFill>
          <a:ln>
            <a:noFill/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235CA9"/>
                </a:solidFill>
                <a:latin typeface="Arial"/>
                <a:ea typeface="DejaVu Sans"/>
              </a:rPr>
              <a:t>                </a:t>
            </a:r>
            <a:endParaRPr lang="ru-RU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235CA9"/>
                </a:solidFill>
                <a:latin typeface="Arial"/>
                <a:ea typeface="DejaVu Sans"/>
              </a:rPr>
              <a:t>                </a:t>
            </a:r>
            <a:r>
              <a:rPr lang="ru-RU" sz="1400" b="1" strike="noStrike" spc="-1" dirty="0">
                <a:solidFill>
                  <a:srgbClr val="235CA9"/>
                </a:solidFill>
                <a:latin typeface="Arial"/>
                <a:ea typeface="DejaVu Sans"/>
              </a:rPr>
              <a:t> </a:t>
            </a:r>
            <a:endParaRPr lang="en-US" sz="1400" b="1" strike="noStrike" spc="-1" dirty="0" smtClean="0">
              <a:solidFill>
                <a:srgbClr val="235CA9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400" b="1" spc="-1" dirty="0" smtClean="0">
                <a:solidFill>
                  <a:srgbClr val="235CA9"/>
                </a:solidFill>
                <a:latin typeface="Arial"/>
                <a:ea typeface="DejaVu Sans"/>
              </a:rPr>
              <a:t>                </a:t>
            </a:r>
            <a:r>
              <a:rPr lang="ru-RU" sz="1200" b="1" strike="noStrike" spc="-1" dirty="0" smtClean="0">
                <a:solidFill>
                  <a:srgbClr val="0070C0"/>
                </a:solidFill>
                <a:latin typeface="+mn-lt"/>
                <a:ea typeface="+mn-ea"/>
              </a:rPr>
              <a:t>АО «ЮГРА-ЭКОЛОГИЯ»</a:t>
            </a:r>
            <a:endParaRPr lang="ru-RU" sz="12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235CA9"/>
                </a:solidFill>
                <a:latin typeface="Arial"/>
                <a:ea typeface="DejaVu Sans"/>
              </a:rPr>
              <a:t>                                                                                                                                                                                                    </a:t>
            </a:r>
            <a:endParaRPr lang="ru-RU" sz="1100" b="0" i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900" b="1" strike="noStrike" spc="-1" dirty="0">
                <a:solidFill>
                  <a:srgbClr val="235CA9"/>
                </a:solidFill>
                <a:latin typeface="Arial"/>
                <a:ea typeface="DejaVu Sans"/>
              </a:rPr>
              <a:t>                    </a:t>
            </a:r>
            <a:endParaRPr lang="ru-RU" sz="900" b="0" strike="noStrike" spc="-1" dirty="0">
              <a:latin typeface="Arial"/>
            </a:endParaRPr>
          </a:p>
        </p:txBody>
      </p:sp>
      <p:pic>
        <p:nvPicPr>
          <p:cNvPr id="4" name="Объект 3"/>
          <p:cNvPicPr/>
          <p:nvPr userDrawn="1"/>
        </p:nvPicPr>
        <p:blipFill>
          <a:blip r:embed="rId2" cstate="print"/>
          <a:stretch/>
        </p:blipFill>
        <p:spPr>
          <a:xfrm>
            <a:off x="270376" y="7045200"/>
            <a:ext cx="467018" cy="47916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 userDrawn="1"/>
        </p:nvSpPr>
        <p:spPr>
          <a:xfrm>
            <a:off x="360" y="-36587"/>
            <a:ext cx="10690560" cy="576064"/>
          </a:xfrm>
          <a:prstGeom prst="rect">
            <a:avLst/>
          </a:prstGeom>
          <a:solidFill>
            <a:srgbClr val="92D050"/>
          </a:solidFill>
          <a:ln>
            <a:noFill/>
            <a:round/>
          </a:ln>
          <a:effectLst>
            <a:outerShdw blurRad="292100" dist="20000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en-US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  </a:t>
            </a:r>
            <a:r>
              <a:rPr lang="ru-RU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Региональный</a:t>
            </a:r>
            <a:r>
              <a:rPr lang="en-US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ru-RU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ru-RU" b="1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оператор </a:t>
            </a:r>
            <a:r>
              <a:rPr lang="en-US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ru-RU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по </a:t>
            </a:r>
            <a:r>
              <a:rPr lang="en-US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ru-RU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обращению </a:t>
            </a:r>
            <a:r>
              <a:rPr lang="en-US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ru-RU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ТКО </a:t>
            </a:r>
            <a:r>
              <a:rPr lang="en-US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ru-RU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в </a:t>
            </a:r>
            <a:r>
              <a:rPr lang="en-US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 </a:t>
            </a:r>
            <a:r>
              <a:rPr lang="ru-RU" b="1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ХМАО </a:t>
            </a:r>
            <a:r>
              <a:rPr lang="ru-RU" b="1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- </a:t>
            </a:r>
            <a:r>
              <a:rPr lang="ru-RU" b="1" strike="noStrik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Югре</a:t>
            </a:r>
            <a:endParaRPr lang="ru-RU" b="0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6" name="CustomShape 3"/>
          <p:cNvSpPr/>
          <p:nvPr userDrawn="1"/>
        </p:nvSpPr>
        <p:spPr>
          <a:xfrm>
            <a:off x="3185666" y="6983611"/>
            <a:ext cx="7506147" cy="576064"/>
          </a:xfrm>
          <a:prstGeom prst="rect">
            <a:avLst/>
          </a:prstGeom>
          <a:solidFill>
            <a:srgbClr val="008000"/>
          </a:solidFill>
          <a:ln>
            <a:noFill/>
            <a:round/>
          </a:ln>
          <a:effectLst>
            <a:outerShdw blurRad="292100" dist="20000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i="1" spc="-1" dirty="0" smtClean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ru-RU" sz="1600" i="1" spc="-1" dirty="0" smtClean="0">
                <a:solidFill>
                  <a:schemeClr val="bg1"/>
                </a:solidFill>
              </a:rPr>
              <a:t>Забота о чистоте — наша забота</a:t>
            </a:r>
            <a:r>
              <a:rPr lang="en-US" sz="1600" i="1" spc="-1" dirty="0" smtClean="0">
                <a:solidFill>
                  <a:schemeClr val="bg1"/>
                </a:solidFill>
              </a:rPr>
              <a:t>    </a:t>
            </a:r>
            <a:endParaRPr lang="ru-RU" sz="160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" name="CustomShape 3"/>
          <p:cNvSpPr/>
          <p:nvPr userDrawn="1"/>
        </p:nvSpPr>
        <p:spPr>
          <a:xfrm>
            <a:off x="3185666" y="6983611"/>
            <a:ext cx="144016" cy="576064"/>
          </a:xfrm>
          <a:prstGeom prst="rect">
            <a:avLst/>
          </a:prstGeom>
          <a:solidFill>
            <a:srgbClr val="92D050"/>
          </a:solidFill>
          <a:ln>
            <a:noFill/>
            <a:round/>
          </a:ln>
          <a:effectLst>
            <a:outerShdw blurRad="292100" dist="20000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i="1" spc="-1" dirty="0" smtClean="0">
                <a:solidFill>
                  <a:schemeClr val="bg1"/>
                </a:solidFill>
              </a:rPr>
              <a:t>                                                            </a:t>
            </a:r>
            <a:endParaRPr lang="ru-RU" sz="160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539477"/>
            <a:ext cx="106918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392379" y="35421"/>
            <a:ext cx="633047" cy="720080"/>
            <a:chOff x="240851" y="107429"/>
            <a:chExt cx="633047" cy="720080"/>
          </a:xfrm>
        </p:grpSpPr>
        <p:sp>
          <p:nvSpPr>
            <p:cNvPr id="11" name="Овал 10"/>
            <p:cNvSpPr/>
            <p:nvPr userDrawn="1"/>
          </p:nvSpPr>
          <p:spPr>
            <a:xfrm>
              <a:off x="269342" y="143433"/>
              <a:ext cx="576064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Герб ХМАО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40851" y="107429"/>
              <a:ext cx="633047" cy="7200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4YIQD0.jpg"/>
          <p:cNvPicPr>
            <a:picLocks noChangeAspect="1"/>
          </p:cNvPicPr>
          <p:nvPr userDrawn="1"/>
        </p:nvPicPr>
        <p:blipFill>
          <a:blip r:embed="rId2" cstate="print"/>
          <a:srcRect b="12851"/>
          <a:stretch>
            <a:fillRect/>
          </a:stretch>
        </p:blipFill>
        <p:spPr>
          <a:xfrm>
            <a:off x="0" y="755501"/>
            <a:ext cx="10691813" cy="680417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10691813" cy="755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O4YIQD0.jpg"/>
          <p:cNvPicPr>
            <a:picLocks noChangeAspect="1"/>
          </p:cNvPicPr>
          <p:nvPr userDrawn="1"/>
        </p:nvPicPr>
        <p:blipFill>
          <a:blip r:embed="rId2" cstate="print"/>
          <a:srcRect t="69064" b="22181"/>
          <a:stretch>
            <a:fillRect/>
          </a:stretch>
        </p:blipFill>
        <p:spPr>
          <a:xfrm rot="10800000">
            <a:off x="0" y="-1"/>
            <a:ext cx="10691813" cy="683492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4625826" y="323453"/>
            <a:ext cx="1012875" cy="1152128"/>
            <a:chOff x="240851" y="107429"/>
            <a:chExt cx="633047" cy="720080"/>
          </a:xfrm>
        </p:grpSpPr>
        <p:sp>
          <p:nvSpPr>
            <p:cNvPr id="6" name="Овал 5"/>
            <p:cNvSpPr/>
            <p:nvPr userDrawn="1"/>
          </p:nvSpPr>
          <p:spPr>
            <a:xfrm>
              <a:off x="269342" y="143433"/>
              <a:ext cx="576064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Герб ХМАО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40851" y="107429"/>
              <a:ext cx="633047" cy="7200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 cstate="print"/>
          <a:stretch/>
        </p:blipFill>
        <p:spPr>
          <a:xfrm>
            <a:off x="3977754" y="4643933"/>
            <a:ext cx="2592288" cy="250875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CustomShape 4"/>
          <p:cNvSpPr/>
          <p:nvPr/>
        </p:nvSpPr>
        <p:spPr>
          <a:xfrm>
            <a:off x="1241450" y="1907629"/>
            <a:ext cx="8064896" cy="124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РЕФОРМА</a:t>
            </a:r>
            <a:r>
              <a:rPr lang="ru-RU" sz="4000" b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 </a:t>
            </a:r>
            <a:endParaRPr lang="ru-RU" sz="4000" b="1" strike="noStrike" spc="-1" dirty="0">
              <a:solidFill>
                <a:srgbClr val="1B4B7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ОБРАЩЕНИЯ С ТВЕРДЫМИ КОММУНАЛЬНЫМИ ОТХОДАМИ </a:t>
            </a:r>
            <a:endParaRPr lang="ru-RU" sz="4000" strike="noStrike" spc="-1" dirty="0">
              <a:solidFill>
                <a:srgbClr val="1B4B7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4"/>
          <p:cNvSpPr/>
          <p:nvPr/>
        </p:nvSpPr>
        <p:spPr>
          <a:xfrm>
            <a:off x="233338" y="1844911"/>
            <a:ext cx="3050582" cy="1944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Оплата </a:t>
            </a:r>
            <a:r>
              <a:rPr lang="ru-RU" sz="1600" b="0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взималась исходя из площади квартиры, а в частном секторе — в   зависимости от количества прописанных и по тарифу организации, вывозящей мусор</a:t>
            </a: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.</a:t>
            </a: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5345906" y="1844911"/>
            <a:ext cx="3744416" cy="1944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Услуга по обращению с ТКО стала коммунальной.</a:t>
            </a:r>
            <a:endParaRPr lang="ru-RU" sz="1600" b="0" strike="noStrike" spc="-1" dirty="0" smtClean="0">
              <a:solidFill>
                <a:srgbClr val="1B4B7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Тариф устанавливает Региональная служба по тарифам ХМАО — </a:t>
            </a:r>
            <a:r>
              <a:rPr lang="ru-RU" sz="1600" b="0" strike="noStrike" spc="-1" dirty="0" err="1" smtClean="0">
                <a:solidFill>
                  <a:srgbClr val="1B4B7F"/>
                </a:solidFill>
                <a:latin typeface="Arial"/>
                <a:ea typeface="WenQuanYi Micro Hei"/>
              </a:rPr>
              <a:t>Югры</a:t>
            </a: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.</a:t>
            </a:r>
            <a:endParaRPr lang="ru-RU" sz="1600" b="0" strike="noStrike" spc="-1" dirty="0" smtClean="0">
              <a:solidFill>
                <a:srgbClr val="1B4B7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Оплата взимается, исходя из количества проживающих людей в квартире или доме.</a:t>
            </a:r>
            <a:endParaRPr lang="ru-RU" sz="1600" b="0" strike="noStrike" spc="-1" dirty="0" smtClean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-1" y="645373"/>
            <a:ext cx="10691813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1B4B7F"/>
                </a:solidFill>
                <a:ea typeface="WenQuanYi Micro Hei"/>
              </a:rPr>
              <a:t>Изменения системы обращения с ТКО</a:t>
            </a:r>
            <a:endParaRPr lang="ru-RU" sz="2200" b="0" strike="noStrike" spc="-1" dirty="0">
              <a:solidFill>
                <a:srgbClr val="1B4B7F"/>
              </a:solidFill>
            </a:endParaRPr>
          </a:p>
        </p:txBody>
      </p:sp>
      <p:pic>
        <p:nvPicPr>
          <p:cNvPr id="51" name="Рисунок 51"/>
          <p:cNvPicPr/>
          <p:nvPr/>
        </p:nvPicPr>
        <p:blipFill>
          <a:blip r:embed="rId2" cstate="print"/>
          <a:stretch/>
        </p:blipFill>
        <p:spPr>
          <a:xfrm>
            <a:off x="3503374" y="5228569"/>
            <a:ext cx="1482492" cy="1318472"/>
          </a:xfrm>
          <a:prstGeom prst="rect">
            <a:avLst/>
          </a:prstGeom>
          <a:ln>
            <a:solidFill>
              <a:srgbClr val="2B511A"/>
            </a:solidFill>
          </a:ln>
        </p:spPr>
      </p:pic>
      <p:pic>
        <p:nvPicPr>
          <p:cNvPr id="52" name="Рисунок 52"/>
          <p:cNvPicPr/>
          <p:nvPr/>
        </p:nvPicPr>
        <p:blipFill>
          <a:blip r:embed="rId3" cstate="print"/>
          <a:srcRect l="72003" t="41716" r="3016" b="3242"/>
          <a:stretch/>
        </p:blipFill>
        <p:spPr>
          <a:xfrm>
            <a:off x="3503374" y="1988929"/>
            <a:ext cx="1482492" cy="1397328"/>
          </a:xfrm>
          <a:prstGeom prst="rect">
            <a:avLst/>
          </a:prstGeom>
          <a:ln>
            <a:solidFill>
              <a:srgbClr val="2B511A"/>
            </a:solidFill>
          </a:ln>
        </p:spPr>
      </p:pic>
      <p:pic>
        <p:nvPicPr>
          <p:cNvPr id="53" name="Рисунок 53"/>
          <p:cNvPicPr/>
          <p:nvPr/>
        </p:nvPicPr>
        <p:blipFill>
          <a:blip r:embed="rId4" cstate="print"/>
          <a:stretch/>
        </p:blipFill>
        <p:spPr>
          <a:xfrm>
            <a:off x="8990599" y="1994233"/>
            <a:ext cx="1359322" cy="1434856"/>
          </a:xfrm>
          <a:prstGeom prst="rect">
            <a:avLst/>
          </a:prstGeom>
          <a:ln w="6480">
            <a:solidFill>
              <a:srgbClr val="2B511A"/>
            </a:solidFill>
            <a:round/>
          </a:ln>
        </p:spPr>
      </p:pic>
      <p:pic>
        <p:nvPicPr>
          <p:cNvPr id="54" name="Рисунок 54"/>
          <p:cNvPicPr/>
          <p:nvPr/>
        </p:nvPicPr>
        <p:blipFill>
          <a:blip r:embed="rId5" cstate="print"/>
          <a:stretch/>
        </p:blipFill>
        <p:spPr>
          <a:xfrm>
            <a:off x="8954140" y="5225893"/>
            <a:ext cx="1413851" cy="1299540"/>
          </a:xfrm>
          <a:prstGeom prst="rect">
            <a:avLst/>
          </a:prstGeom>
          <a:ln>
            <a:solidFill>
              <a:srgbClr val="2B511A"/>
            </a:solidFill>
          </a:ln>
        </p:spPr>
      </p:pic>
      <p:pic>
        <p:nvPicPr>
          <p:cNvPr id="55" name="Рисунок 55"/>
          <p:cNvPicPr/>
          <p:nvPr/>
        </p:nvPicPr>
        <p:blipFill>
          <a:blip r:embed="rId6" cstate="print"/>
          <a:stretch/>
        </p:blipFill>
        <p:spPr>
          <a:xfrm>
            <a:off x="8428310" y="3938669"/>
            <a:ext cx="1939500" cy="738694"/>
          </a:xfrm>
          <a:prstGeom prst="rect">
            <a:avLst/>
          </a:prstGeom>
          <a:ln w="6480">
            <a:solidFill>
              <a:srgbClr val="2B511A"/>
            </a:solidFill>
            <a:round/>
          </a:ln>
        </p:spPr>
      </p:pic>
      <p:grpSp>
        <p:nvGrpSpPr>
          <p:cNvPr id="56" name="Group 7"/>
          <p:cNvGrpSpPr/>
          <p:nvPr/>
        </p:nvGrpSpPr>
        <p:grpSpPr>
          <a:xfrm>
            <a:off x="2840982" y="4005625"/>
            <a:ext cx="2144883" cy="646619"/>
            <a:chOff x="2488320" y="4208400"/>
            <a:chExt cx="2448000" cy="738000"/>
          </a:xfrm>
        </p:grpSpPr>
        <p:pic>
          <p:nvPicPr>
            <p:cNvPr id="57" name="Рисунок 57"/>
            <p:cNvPicPr/>
            <p:nvPr/>
          </p:nvPicPr>
          <p:blipFill>
            <a:blip r:embed="rId7" cstate="print"/>
            <a:srcRect t="52145" r="42211" b="5678"/>
            <a:stretch/>
          </p:blipFill>
          <p:spPr>
            <a:xfrm>
              <a:off x="2488320" y="4208400"/>
              <a:ext cx="1167480" cy="738000"/>
            </a:xfrm>
            <a:prstGeom prst="rect">
              <a:avLst/>
            </a:prstGeom>
            <a:ln>
              <a:solidFill>
                <a:srgbClr val="2B511A"/>
              </a:solidFill>
            </a:ln>
          </p:spPr>
        </p:pic>
        <p:pic>
          <p:nvPicPr>
            <p:cNvPr id="58" name="Рисунок 58"/>
            <p:cNvPicPr/>
            <p:nvPr/>
          </p:nvPicPr>
          <p:blipFill>
            <a:blip r:embed="rId8" cstate="print"/>
            <a:stretch/>
          </p:blipFill>
          <p:spPr>
            <a:xfrm>
              <a:off x="3322080" y="4208400"/>
              <a:ext cx="1614240" cy="738000"/>
            </a:xfrm>
            <a:prstGeom prst="rect">
              <a:avLst/>
            </a:prstGeom>
            <a:ln>
              <a:solidFill>
                <a:srgbClr val="2B511A"/>
              </a:solidFill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305346" y="1259557"/>
            <a:ext cx="1224136" cy="369332"/>
          </a:xfrm>
          <a:prstGeom prst="rect">
            <a:avLst/>
          </a:prstGeom>
          <a:solidFill>
            <a:srgbClr val="00B0F0"/>
          </a:solidFill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chemeClr val="bg1"/>
                </a:solidFill>
                <a:ea typeface="WenQuanYi Micro Hei"/>
              </a:rPr>
              <a:t> Было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7914" y="1259557"/>
            <a:ext cx="1152128" cy="369332"/>
          </a:xfrm>
          <a:prstGeom prst="rect">
            <a:avLst/>
          </a:prstGeom>
          <a:solidFill>
            <a:srgbClr val="00B050"/>
          </a:solidFill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chemeClr val="bg1"/>
                </a:solidFill>
                <a:ea typeface="WenQuanYi Micro Hei"/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CustomShape 4"/>
          <p:cNvSpPr/>
          <p:nvPr/>
        </p:nvSpPr>
        <p:spPr>
          <a:xfrm>
            <a:off x="233338" y="3861137"/>
            <a:ext cx="2664296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Мусоровоз </a:t>
            </a:r>
            <a:r>
              <a:rPr lang="ru-RU" sz="1600" b="0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получал оплату при сборе мусора, мог не доехать до полигона, а свалить мусор в лесу. </a:t>
            </a: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233338" y="5373305"/>
            <a:ext cx="3050582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Леса </a:t>
            </a:r>
            <a:r>
              <a:rPr lang="ru-RU" sz="1600" b="0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и берега рек завалены отходами. Несанкционированные свалки, никто не нес ответственности.</a:t>
            </a: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21" name="CustomShape 5"/>
          <p:cNvSpPr/>
          <p:nvPr/>
        </p:nvSpPr>
        <p:spPr>
          <a:xfrm>
            <a:off x="5345906" y="5364013"/>
            <a:ext cx="3671640" cy="936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При обнаружении свалки нужно сообщить о ней  региональному оператору. </a:t>
            </a: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5345906" y="3861137"/>
            <a:ext cx="3024336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Перевозчики оснащены системой ГЛОНАСС и получают оплату после доставки отходов только на </a:t>
            </a:r>
            <a:r>
              <a:rPr lang="ru-RU" sz="1600" b="1" spc="-1" dirty="0" smtClean="0">
                <a:solidFill>
                  <a:srgbClr val="1B4B7F"/>
                </a:solidFill>
                <a:ea typeface="WenQuanYi Micro Hei"/>
              </a:rPr>
              <a:t>полигон.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05746" y="1907629"/>
            <a:ext cx="6786067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CustomShape 5"/>
          <p:cNvSpPr/>
          <p:nvPr/>
        </p:nvSpPr>
        <p:spPr>
          <a:xfrm>
            <a:off x="719" y="683493"/>
            <a:ext cx="10691093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dirty="0">
                <a:solidFill>
                  <a:srgbClr val="1B4B7F"/>
                </a:solidFill>
                <a:latin typeface="Arial"/>
                <a:ea typeface="WenQuanYi Micro Hei"/>
              </a:rPr>
              <a:t>Новые возможности для участников системы обращения с ТКО</a:t>
            </a:r>
            <a:endParaRPr lang="ru-RU" sz="2200" b="0" strike="noStrike" dirty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317700" y="1043533"/>
            <a:ext cx="10006020" cy="61456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pc="-1" dirty="0" smtClean="0">
                <a:solidFill>
                  <a:srgbClr val="235CA9"/>
                </a:solidFill>
                <a:ea typeface="WenQuanYi Micro Hei"/>
              </a:rPr>
              <a:t>Создание </a:t>
            </a:r>
            <a:r>
              <a:rPr lang="ru-RU" spc="-1" dirty="0">
                <a:solidFill>
                  <a:srgbClr val="235CA9"/>
                </a:solidFill>
                <a:ea typeface="WenQuanYi Micro Hei"/>
              </a:rPr>
              <a:t>инфраструктуры переработки </a:t>
            </a:r>
            <a:r>
              <a:rPr lang="ru-RU" spc="-1" dirty="0" smtClean="0">
                <a:solidFill>
                  <a:srgbClr val="235CA9"/>
                </a:solidFill>
                <a:ea typeface="WenQuanYi Micro Hei"/>
              </a:rPr>
              <a:t>ТКО</a:t>
            </a:r>
            <a:endParaRPr lang="ru-RU" spc="-1" dirty="0"/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235CA9"/>
                </a:solidFill>
                <a:latin typeface="Arial"/>
                <a:ea typeface="WenQuanYi Micro Hei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990"/>
          <a:stretch>
            <a:fillRect/>
          </a:stretch>
        </p:blipFill>
        <p:spPr>
          <a:xfrm>
            <a:off x="7279591" y="1893069"/>
            <a:ext cx="2746835" cy="1872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86"/>
          <p:cNvPicPr/>
          <p:nvPr/>
        </p:nvPicPr>
        <p:blipFill>
          <a:blip r:embed="rId3" cstate="print"/>
          <a:stretch/>
        </p:blipFill>
        <p:spPr>
          <a:xfrm>
            <a:off x="593378" y="1893069"/>
            <a:ext cx="2797148" cy="18636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4" cstate="print"/>
          <a:srcRect t="6376"/>
          <a:stretch/>
        </p:blipFill>
        <p:spPr>
          <a:xfrm>
            <a:off x="593378" y="3995861"/>
            <a:ext cx="2855535" cy="18959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 descr="C:\Users\chursinaa\Downloads\Сним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10" y="3851845"/>
            <a:ext cx="5328592" cy="304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746" y="1893069"/>
            <a:ext cx="2840591" cy="188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3378" y="1475581"/>
            <a:ext cx="1224136" cy="369332"/>
          </a:xfrm>
          <a:prstGeom prst="rect">
            <a:avLst/>
          </a:prstGeom>
          <a:solidFill>
            <a:srgbClr val="00B0F0"/>
          </a:solidFill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chemeClr val="bg1"/>
                </a:solidFill>
                <a:ea typeface="WenQuanYi Micro Hei"/>
              </a:rPr>
              <a:t> </a:t>
            </a:r>
            <a:r>
              <a:rPr lang="ru-RU" spc="-1" dirty="0" smtClean="0">
                <a:solidFill>
                  <a:schemeClr val="bg1"/>
                </a:solidFill>
                <a:ea typeface="WenQuanYi Micro Hei"/>
              </a:rPr>
              <a:t>Сегодня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05746" y="1475581"/>
            <a:ext cx="1152128" cy="369332"/>
          </a:xfrm>
          <a:prstGeom prst="rect">
            <a:avLst/>
          </a:prstGeom>
          <a:solidFill>
            <a:srgbClr val="00B050"/>
          </a:solidFill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chemeClr val="bg1"/>
                </a:solidFill>
              </a:rPr>
              <a:t>Завтра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5"/>
          <p:cNvSpPr/>
          <p:nvPr/>
        </p:nvSpPr>
        <p:spPr>
          <a:xfrm>
            <a:off x="2177554" y="755501"/>
            <a:ext cx="6354019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Планы развития системы обращения с ТКО в </a:t>
            </a:r>
            <a:r>
              <a:rPr lang="ru-RU" sz="2200" b="1" strike="noStrike" spc="-1" dirty="0" err="1">
                <a:solidFill>
                  <a:srgbClr val="1B4B7F"/>
                </a:solidFill>
                <a:latin typeface="Arial"/>
                <a:ea typeface="WenQuanYi Micro Hei"/>
              </a:rPr>
              <a:t>ХМАО-Югре</a:t>
            </a:r>
            <a:r>
              <a:rPr lang="ru-RU" sz="2200" b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 на 10 лет</a:t>
            </a:r>
            <a:endParaRPr lang="ru-RU" sz="2200" b="0" strike="noStrike" spc="-1" dirty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9682" y="4211885"/>
            <a:ext cx="7362131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CustomShape 4"/>
          <p:cNvSpPr/>
          <p:nvPr/>
        </p:nvSpPr>
        <p:spPr>
          <a:xfrm>
            <a:off x="3401690" y="1763613"/>
            <a:ext cx="7128792" cy="4248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5 комплексных межмуниципальных полигонов </a:t>
            </a:r>
            <a:endParaRPr lang="ru-RU" b="1" strike="noStrike" spc="-1" dirty="0" smtClean="0">
              <a:solidFill>
                <a:srgbClr val="1B4B7F"/>
              </a:solidFill>
              <a:latin typeface="Arial"/>
              <a:ea typeface="WenQuanYi Micro Hei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для </a:t>
            </a:r>
            <a:r>
              <a:rPr lang="ru-RU" sz="1600" b="0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обработки, обезвреживания и размещения ТКО общей мощностью </a:t>
            </a:r>
            <a:r>
              <a:rPr lang="ru-RU" sz="1600" b="1" i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600 тыс. тонн </a:t>
            </a:r>
            <a:r>
              <a:rPr lang="ru-RU" sz="1600" b="0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в </a:t>
            </a:r>
            <a:r>
              <a:rPr lang="ru-RU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год</a:t>
            </a:r>
          </a:p>
          <a:p>
            <a:pPr>
              <a:lnSpc>
                <a:spcPct val="100000"/>
              </a:lnSpc>
            </a:pPr>
            <a:r>
              <a:rPr lang="ru-RU" sz="1450" b="0" i="1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г.Нефтеюганск</a:t>
            </a:r>
            <a:r>
              <a:rPr lang="ru-RU" sz="1450" b="0" i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, </a:t>
            </a:r>
            <a:r>
              <a:rPr lang="ru-RU" sz="1450" i="1" spc="-1" dirty="0" smtClean="0">
                <a:solidFill>
                  <a:srgbClr val="1B4B7F"/>
                </a:solidFill>
                <a:ea typeface="WenQuanYi Micro Hei"/>
              </a:rPr>
              <a:t>г.Сургут</a:t>
            </a:r>
            <a:r>
              <a:rPr lang="ru-RU" sz="1450" b="0" i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, </a:t>
            </a:r>
            <a:r>
              <a:rPr lang="ru-RU" sz="1450" i="1" spc="-1" dirty="0" smtClean="0">
                <a:solidFill>
                  <a:srgbClr val="1B4B7F"/>
                </a:solidFill>
                <a:ea typeface="WenQuanYi Micro Hei"/>
              </a:rPr>
              <a:t>г.Нижневартовск</a:t>
            </a:r>
            <a:r>
              <a:rPr lang="ru-RU" sz="1450" b="0" i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, </a:t>
            </a:r>
            <a:r>
              <a:rPr lang="ru-RU" sz="1450" i="1" spc="-1" dirty="0" err="1" smtClean="0">
                <a:solidFill>
                  <a:srgbClr val="1B4B7F"/>
                </a:solidFill>
                <a:ea typeface="WenQuanYi Micro Hei"/>
              </a:rPr>
              <a:t>г.Нягань</a:t>
            </a:r>
            <a:r>
              <a:rPr lang="ru-RU" sz="1450" b="0" i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, </a:t>
            </a:r>
            <a:r>
              <a:rPr lang="ru-RU" sz="1450" i="1" spc="-1" dirty="0" smtClean="0">
                <a:solidFill>
                  <a:srgbClr val="1B4B7F"/>
                </a:solidFill>
                <a:ea typeface="WenQuanYi Micro Hei"/>
              </a:rPr>
              <a:t>г.Ханты-Мансийск</a:t>
            </a:r>
            <a:endParaRPr lang="ru-RU" sz="1450" b="0" i="1" strike="noStrike" spc="-1" dirty="0">
              <a:solidFill>
                <a:srgbClr val="1B4B7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7 локальных полигонов </a:t>
            </a:r>
            <a:endParaRPr lang="ru-RU" spc="-1" dirty="0">
              <a:solidFill>
                <a:srgbClr val="1B4B7F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r>
              <a:rPr lang="ru-RU" sz="1450" b="0" i="1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Белоярский</a:t>
            </a:r>
            <a:r>
              <a:rPr lang="ru-RU" sz="1450" b="0" i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, Березовский, Октябрьский и Ханты-Мансийский </a:t>
            </a:r>
            <a:r>
              <a:rPr lang="ru-RU" sz="1450" b="0" i="1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районы</a:t>
            </a:r>
            <a:endParaRPr lang="en-US" sz="1450" b="0" i="1" strike="noStrike" spc="-1" dirty="0" smtClean="0">
              <a:solidFill>
                <a:srgbClr val="1B4B7F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endParaRPr lang="en-US" sz="1400" b="0" i="1" strike="noStrike" spc="-1" dirty="0" smtClean="0">
              <a:solidFill>
                <a:srgbClr val="1B4B7F"/>
              </a:solidFill>
              <a:latin typeface="Arial"/>
              <a:ea typeface="WenQuanYi Micro Hei"/>
            </a:endParaRPr>
          </a:p>
          <a:p>
            <a:pPr algn="just"/>
            <a:r>
              <a:rPr lang="ru-RU" b="1" spc="-1" dirty="0" smtClean="0">
                <a:solidFill>
                  <a:srgbClr val="1B4B7F"/>
                </a:solidFill>
              </a:rPr>
              <a:t>77 площадок временного накопления отходов</a:t>
            </a:r>
            <a:endParaRPr lang="en-US" b="1" spc="-1" dirty="0" smtClean="0">
              <a:solidFill>
                <a:srgbClr val="1B4B7F"/>
              </a:solidFill>
            </a:endParaRPr>
          </a:p>
          <a:p>
            <a:pPr>
              <a:lnSpc>
                <a:spcPct val="100000"/>
              </a:lnSpc>
            </a:pPr>
            <a:endParaRPr lang="ru-RU" sz="1600" spc="-1" dirty="0" smtClean="0">
              <a:solidFill>
                <a:srgbClr val="1B4B7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1B4B7F"/>
                </a:solidFill>
                <a:ea typeface="WenQuanYi Micro Hei"/>
              </a:rPr>
              <a:t>100</a:t>
            </a:r>
            <a:r>
              <a:rPr lang="ru-RU" sz="2000" b="1" spc="-1" dirty="0" smtClean="0">
                <a:solidFill>
                  <a:srgbClr val="1B4B7F"/>
                </a:solidFill>
                <a:ea typeface="WenQuanYi Micro Hei"/>
              </a:rPr>
              <a:t>%</a:t>
            </a:r>
            <a:r>
              <a:rPr lang="ru-RU" sz="2000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- обеспечение населенных пунктов объектами размещения ТКО</a:t>
            </a:r>
            <a:endParaRPr lang="ru-RU" sz="1600" spc="-1" dirty="0" smtClean="0">
              <a:solidFill>
                <a:srgbClr val="1B4B7F"/>
              </a:solidFill>
            </a:endParaRPr>
          </a:p>
          <a:p>
            <a:pPr>
              <a:lnSpc>
                <a:spcPct val="100000"/>
              </a:lnSpc>
            </a:pPr>
            <a:endParaRPr lang="ru-RU" sz="1600" spc="-1" dirty="0" smtClean="0">
              <a:solidFill>
                <a:srgbClr val="1B4B7F"/>
              </a:solidFill>
            </a:endParaRP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1B4B7F"/>
                </a:solidFill>
                <a:ea typeface="WenQuanYi Micro Hei"/>
              </a:rPr>
              <a:t>19%</a:t>
            </a:r>
            <a:r>
              <a:rPr lang="ru-RU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- доля утилизируемых отходов</a:t>
            </a:r>
            <a:endParaRPr lang="ru-RU" sz="1600" spc="-1" dirty="0" smtClean="0">
              <a:solidFill>
                <a:srgbClr val="1B4B7F"/>
              </a:solidFill>
            </a:endParaRPr>
          </a:p>
          <a:p>
            <a:pPr>
              <a:lnSpc>
                <a:spcPct val="100000"/>
              </a:lnSpc>
            </a:pPr>
            <a:endParaRPr lang="ru-RU" sz="1600" spc="-1" dirty="0" smtClean="0">
              <a:solidFill>
                <a:srgbClr val="1B4B7F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b="1" spc="-1" dirty="0" smtClean="0">
                <a:solidFill>
                  <a:srgbClr val="1B4B7F"/>
                </a:solidFill>
                <a:ea typeface="WenQuanYi Micro Hei"/>
              </a:rPr>
              <a:t>6</a:t>
            </a:r>
            <a:r>
              <a:rPr lang="ru-RU" b="1" spc="-1" dirty="0" smtClean="0">
                <a:solidFill>
                  <a:srgbClr val="1B4B7F"/>
                </a:solidFill>
                <a:ea typeface="WenQuanYi Micro Hei"/>
              </a:rPr>
              <a:t>0%</a:t>
            </a:r>
            <a:r>
              <a:rPr lang="ru-RU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- доля обрабатываемых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отходов</a:t>
            </a:r>
          </a:p>
          <a:p>
            <a:pPr>
              <a:lnSpc>
                <a:spcPct val="100000"/>
              </a:lnSpc>
            </a:pPr>
            <a:endParaRPr lang="ru-RU" sz="1600" spc="-1" dirty="0" smtClean="0">
              <a:solidFill>
                <a:srgbClr val="1B4B7F"/>
              </a:solidFill>
            </a:endParaRPr>
          </a:p>
          <a:p>
            <a:pPr>
              <a:lnSpc>
                <a:spcPct val="100000"/>
              </a:lnSpc>
            </a:pPr>
            <a:endParaRPr lang="ru-RU" sz="1600" spc="-1" dirty="0" smtClean="0">
              <a:solidFill>
                <a:srgbClr val="1B4B7F"/>
              </a:solidFill>
            </a:endParaRPr>
          </a:p>
          <a:p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Ликвидация </a:t>
            </a:r>
            <a:r>
              <a:rPr lang="en-US" sz="1600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b="1" spc="-1" dirty="0" smtClean="0">
                <a:solidFill>
                  <a:srgbClr val="1B4B7F"/>
                </a:solidFill>
                <a:ea typeface="WenQuanYi Micro Hei"/>
              </a:rPr>
              <a:t>572</a:t>
            </a:r>
            <a:r>
              <a:rPr lang="ru-RU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несанкционированных свалок</a:t>
            </a:r>
            <a:endParaRPr lang="ru-RU" sz="1600" spc="-1" dirty="0" smtClean="0">
              <a:solidFill>
                <a:srgbClr val="1B4B7F"/>
              </a:solidFill>
            </a:endParaRPr>
          </a:p>
        </p:txBody>
      </p:sp>
      <p:pic>
        <p:nvPicPr>
          <p:cNvPr id="101" name="Рисунок 93"/>
          <p:cNvPicPr/>
          <p:nvPr/>
        </p:nvPicPr>
        <p:blipFill>
          <a:blip r:embed="rId2" cstate="print"/>
          <a:srcRect l="9994" r="9905"/>
          <a:stretch/>
        </p:blipFill>
        <p:spPr>
          <a:xfrm>
            <a:off x="145132" y="2123653"/>
            <a:ext cx="3184550" cy="3528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8"/>
          <p:cNvPicPr/>
          <p:nvPr/>
        </p:nvPicPr>
        <p:blipFill>
          <a:blip r:embed="rId2" cstate="print"/>
          <a:stretch/>
        </p:blipFill>
        <p:spPr>
          <a:xfrm>
            <a:off x="953418" y="1331566"/>
            <a:ext cx="2016224" cy="26642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chursinaa\AppData\Local\Microsoft\Windows\Temporary Internet Files\Content.Outlook\XJCYZ38P\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42" r="55405"/>
          <a:stretch>
            <a:fillRect/>
          </a:stretch>
        </p:blipFill>
        <p:spPr bwMode="auto">
          <a:xfrm>
            <a:off x="953418" y="4283893"/>
            <a:ext cx="2185217" cy="24709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4"/>
          <p:cNvSpPr/>
          <p:nvPr/>
        </p:nvSpPr>
        <p:spPr>
          <a:xfrm>
            <a:off x="3473698" y="1403573"/>
            <a:ext cx="6408712" cy="2607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 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Услуга по обращению с ТКО предоставляется всем, в том числе для частного сектора, плата </a:t>
            </a:r>
            <a:r>
              <a:rPr lang="ru-RU" sz="1600" spc="-1" dirty="0" err="1" smtClean="0">
                <a:solidFill>
                  <a:srgbClr val="1B4B7F"/>
                </a:solidFill>
                <a:ea typeface="WenQuanYi Micro Hei"/>
              </a:rPr>
              <a:t>взымается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 с людей и не с квадратных метров</a:t>
            </a: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ü"/>
            </a:pP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 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Плата будет рассчитываться путем умножения тарифа на норматив накопления утвержденных муниципалитетами в отношении различных категорий </a:t>
            </a:r>
            <a:r>
              <a:rPr lang="ru-RU" sz="1600" spc="-1" dirty="0" err="1" smtClean="0">
                <a:solidFill>
                  <a:srgbClr val="1B4B7F"/>
                </a:solidFill>
                <a:ea typeface="WenQuanYi Micro Hei"/>
              </a:rPr>
              <a:t>образователей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 отходов</a:t>
            </a: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ü"/>
            </a:pP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1600" b="0" strike="noStrike" spc="-1" dirty="0" smtClean="0">
                <a:solidFill>
                  <a:srgbClr val="1B4B7F"/>
                </a:solidFill>
                <a:latin typeface="Arial"/>
                <a:ea typeface="WenQuanYi Micro Hei"/>
              </a:rPr>
              <a:t> </a:t>
            </a:r>
            <a:r>
              <a:rPr lang="ru-RU" sz="1600" spc="-1" dirty="0" smtClean="0">
                <a:solidFill>
                  <a:srgbClr val="1B4B7F"/>
                </a:solidFill>
                <a:ea typeface="WenQuanYi Micro Hei"/>
              </a:rPr>
              <a:t>Новая строчка в платежке</a:t>
            </a: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ü"/>
            </a:pP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ü"/>
            </a:pPr>
            <a:endParaRPr lang="ru-RU" sz="1600" b="0" strike="noStrike" spc="-1" dirty="0">
              <a:solidFill>
                <a:srgbClr val="1B4B7F"/>
              </a:solidFill>
              <a:latin typeface="Arial"/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-1" y="645373"/>
            <a:ext cx="10691813" cy="3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1B4B7F"/>
                </a:solidFill>
                <a:latin typeface="Arial"/>
                <a:ea typeface="WenQuanYi Micro Hei"/>
              </a:rPr>
              <a:t>Нововведения для потребителей системы обращения с ТКО</a:t>
            </a:r>
            <a:endParaRPr lang="ru-RU" sz="2200" b="0" strike="noStrike" spc="-1" dirty="0">
              <a:solidFill>
                <a:srgbClr val="1B4B7F"/>
              </a:solidFill>
              <a:latin typeface="Arial"/>
            </a:endParaRPr>
          </a:p>
        </p:txBody>
      </p:sp>
      <p:pic>
        <p:nvPicPr>
          <p:cNvPr id="12" name="Picture 2" descr="C:\Users\chursinaa\AppData\Local\Microsoft\Windows\Temporary Internet Files\Content.Outlook\XJCYZ38P\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98" t="7442"/>
          <a:stretch>
            <a:fillRect/>
          </a:stretch>
        </p:blipFill>
        <p:spPr bwMode="auto">
          <a:xfrm>
            <a:off x="7002116" y="4283893"/>
            <a:ext cx="2582506" cy="24709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b="6818"/>
          <a:stretch/>
        </p:blipFill>
        <p:spPr>
          <a:xfrm>
            <a:off x="3761730" y="4283651"/>
            <a:ext cx="2648748" cy="24681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4"/>
          <p:cNvSpPr/>
          <p:nvPr/>
        </p:nvSpPr>
        <p:spPr>
          <a:xfrm>
            <a:off x="54351" y="1115541"/>
            <a:ext cx="10637461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144000">
              <a:lnSpc>
                <a:spcPct val="100000"/>
              </a:lnSpc>
              <a:buClr>
                <a:srgbClr val="00B0F0"/>
              </a:buClr>
            </a:pPr>
            <a:endParaRPr lang="ru-RU" sz="1300" b="1" spc="-1" dirty="0">
              <a:solidFill>
                <a:srgbClr val="1B4B7F"/>
              </a:solidFill>
              <a:ea typeface="WenQuanYi Micro Hei"/>
            </a:endParaRP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инвалидам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и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участникам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Великой Отечественной войны 1941-1945 гг.;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труженикам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тыла;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лицам, награжденным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знаком «Жителю блокадного Ленинграда»,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ставшим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инвалидами;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бывшим узникам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фашистских концлагерей;</a:t>
            </a:r>
          </a:p>
          <a:p>
            <a:pPr marL="285750" indent="1440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 членам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семей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погибших инвалидов</a:t>
            </a:r>
            <a:r>
              <a:rPr lang="en-US" sz="1300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(участников)</a:t>
            </a:r>
            <a:r>
              <a:rPr lang="en-US" sz="1300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Великой Отечественной</a:t>
            </a:r>
            <a:r>
              <a:rPr lang="en-US" sz="1300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войны</a:t>
            </a:r>
            <a:r>
              <a:rPr lang="en-US" sz="1300" spc="-1" dirty="0" smtClean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1941-1945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гг.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и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ветеранов боевых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действий;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   гражданам, пострадавшим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от воздействия радиации;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реабилитированным лицам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и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лицам, пострадавшими от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политических репрессий;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ветеранам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труда и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лицам, приравненным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к ним по состоянию на 31.12.2004;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ветеранам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труда Ханты-Мансийского автономного округа – Югры;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многодетным семьям;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  инвалидам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1,2,3 групп;</a:t>
            </a:r>
          </a:p>
          <a:p>
            <a:pPr marL="285750" indent="1440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  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семьям </a:t>
            </a:r>
            <a:r>
              <a:rPr lang="ru-RU" sz="1300" spc="-1" dirty="0">
                <a:solidFill>
                  <a:srgbClr val="1B4B7F"/>
                </a:solidFill>
                <a:ea typeface="WenQuanYi Micro Hei"/>
              </a:rPr>
              <a:t>с </a:t>
            </a:r>
            <a:r>
              <a:rPr lang="ru-RU" sz="1300" spc="-1" dirty="0" smtClean="0">
                <a:solidFill>
                  <a:srgbClr val="1B4B7F"/>
                </a:solidFill>
                <a:ea typeface="WenQuanYi Micro Hei"/>
              </a:rPr>
              <a:t>детьми-инвалидами.</a:t>
            </a:r>
          </a:p>
          <a:p>
            <a:pPr indent="144000">
              <a:buClr>
                <a:srgbClr val="00B0F0"/>
              </a:buClr>
            </a:pPr>
            <a:endParaRPr lang="ru-RU" sz="1300" b="1" dirty="0">
              <a:solidFill>
                <a:srgbClr val="1B4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4319633"/>
              </p:ext>
            </p:extLst>
          </p:nvPr>
        </p:nvGraphicFramePr>
        <p:xfrm>
          <a:off x="230949" y="5436022"/>
          <a:ext cx="10230821" cy="136815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6605"/>
                <a:gridCol w="2232248"/>
                <a:gridCol w="1368152"/>
                <a:gridCol w="2736304"/>
                <a:gridCol w="1947512"/>
              </a:tblGrid>
              <a:tr h="504055">
                <a:tc gridSpan="5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Примерный расчет размера компенсации </a:t>
                      </a:r>
                      <a:r>
                        <a:rPr lang="ru-RU" sz="1200" kern="1200" dirty="0"/>
                        <a:t>для </a:t>
                      </a:r>
                      <a:r>
                        <a:rPr lang="ru-RU" sz="1200" kern="1200" dirty="0" smtClean="0"/>
                        <a:t>многодетной семьи из 5 человек, </a:t>
                      </a:r>
                      <a:endParaRPr lang="en-US" sz="1200" kern="12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проживающей в многоквартирном жилом доме</a:t>
                      </a:r>
                      <a:r>
                        <a:rPr lang="en-US" sz="1200" kern="1200" baseline="0" noProof="0" dirty="0" smtClean="0"/>
                        <a:t> </a:t>
                      </a:r>
                      <a:r>
                        <a:rPr lang="ru-RU" sz="1200" kern="1200" dirty="0" smtClean="0"/>
                        <a:t>в г</a:t>
                      </a:r>
                      <a:r>
                        <a:rPr lang="ru-RU" sz="1200" kern="1200" dirty="0"/>
                        <a:t>. </a:t>
                      </a:r>
                      <a:r>
                        <a:rPr lang="ru-RU" sz="1200" kern="1200" dirty="0" smtClean="0"/>
                        <a:t>Ханты-Мансийске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Норматив накопления ТКО </a:t>
                      </a:r>
                      <a:r>
                        <a:rPr lang="ru-RU" sz="1200" b="0" kern="1200" dirty="0"/>
                        <a:t>(</a:t>
                      </a:r>
                      <a:r>
                        <a:rPr lang="ru-RU" sz="1200" b="0" kern="1200" dirty="0" err="1"/>
                        <a:t>м.куб</a:t>
                      </a:r>
                      <a:r>
                        <a:rPr lang="ru-RU" sz="1200" b="0" kern="1200" dirty="0"/>
                        <a:t>/год)</a:t>
                      </a:r>
                      <a:endParaRPr lang="ru-RU" sz="1200" b="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Единый тариф на услугу по обращению с ТКО (руб./м3)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Размер компенсации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Расчет компенсации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Сумма компенсации к выплате (руб</a:t>
                      </a:r>
                      <a:r>
                        <a:rPr lang="ru-RU" sz="1200" kern="1200" dirty="0" smtClean="0"/>
                        <a:t>. в месяц)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2,19 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/>
                        <a:t>731,8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/>
                        <a:t>50</a:t>
                      </a:r>
                      <a:r>
                        <a:rPr lang="ru-RU" sz="1200" b="1" kern="1200" dirty="0"/>
                        <a:t>%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/>
                        <a:t>2,19/12 мес. х </a:t>
                      </a:r>
                      <a:r>
                        <a:rPr lang="ru-RU" sz="1200" kern="1200" dirty="0" smtClean="0"/>
                        <a:t>731,8 </a:t>
                      </a:r>
                      <a:r>
                        <a:rPr lang="ru-RU" sz="1200" kern="1200" dirty="0"/>
                        <a:t>х 5 чел. х 50</a:t>
                      </a:r>
                      <a:r>
                        <a:rPr lang="ru-RU" sz="1200" kern="1200" dirty="0" smtClean="0"/>
                        <a:t>%</a:t>
                      </a:r>
                      <a:endParaRPr lang="ru-RU" sz="1200" kern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/>
                        <a:t>333,88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41450" y="61148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1B4B7F"/>
                </a:solidFill>
                <a:ea typeface="WenQuanYi Micro Hei"/>
              </a:rPr>
              <a:t>Компенсация расходов по обращению с твердыми коммунальными отходами (ТКО) предоставляется: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27909"/>
            <a:ext cx="10691812" cy="432048"/>
          </a:xfrm>
          <a:prstGeom prst="rect">
            <a:avLst/>
          </a:prstGeom>
          <a:solidFill>
            <a:srgbClr val="00B0F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851845"/>
            <a:ext cx="106918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B4B7F"/>
                </a:solidFill>
              </a:rPr>
              <a:t>Центр социальных выплат </a:t>
            </a:r>
            <a:r>
              <a:rPr lang="ru-RU" sz="1400" b="1" dirty="0" err="1" smtClean="0">
                <a:solidFill>
                  <a:srgbClr val="1B4B7F"/>
                </a:solidFill>
              </a:rPr>
              <a:t>Югры</a:t>
            </a:r>
            <a:r>
              <a:rPr lang="ru-RU" sz="1400" b="1" dirty="0" smtClean="0">
                <a:solidFill>
                  <a:srgbClr val="1B4B7F"/>
                </a:solidFill>
              </a:rPr>
              <a:t> </a:t>
            </a:r>
            <a:r>
              <a:rPr lang="ru-RU" sz="1400" dirty="0" smtClean="0">
                <a:solidFill>
                  <a:srgbClr val="1B4B7F"/>
                </a:solidFill>
              </a:rPr>
              <a:t>осуществляет выплату компенсацию в </a:t>
            </a:r>
            <a:r>
              <a:rPr lang="ru-RU" sz="1400" b="1" dirty="0" err="1" smtClean="0">
                <a:solidFill>
                  <a:srgbClr val="1B4B7F"/>
                </a:solidFill>
              </a:rPr>
              <a:t>беззаявительном</a:t>
            </a:r>
            <a:r>
              <a:rPr lang="ru-RU" sz="1400" b="1" dirty="0" smtClean="0">
                <a:solidFill>
                  <a:srgbClr val="1B4B7F"/>
                </a:solidFill>
              </a:rPr>
              <a:t> порядке ежемесячно, </a:t>
            </a:r>
            <a:endParaRPr lang="en-US" sz="1400" b="1" dirty="0" smtClean="0">
              <a:solidFill>
                <a:srgbClr val="1B4B7F"/>
              </a:solidFill>
            </a:endParaRPr>
          </a:p>
          <a:p>
            <a:pPr algn="ctr"/>
            <a:r>
              <a:rPr lang="ru-RU" sz="1400" dirty="0" smtClean="0">
                <a:solidFill>
                  <a:srgbClr val="1B4B7F"/>
                </a:solidFill>
              </a:rPr>
              <a:t>начиная с  месяца, в котором у гражданина появились обязательства по оплате услуги.</a:t>
            </a:r>
            <a:endParaRPr lang="en-US" sz="1400" dirty="0" smtClean="0">
              <a:solidFill>
                <a:srgbClr val="1B4B7F"/>
              </a:solidFill>
            </a:endParaRPr>
          </a:p>
          <a:p>
            <a:pPr algn="ctr"/>
            <a:endParaRPr lang="ru-RU" sz="1400" dirty="0" smtClean="0">
              <a:solidFill>
                <a:srgbClr val="1B4B7F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</a:t>
            </a:r>
            <a:r>
              <a:rPr lang="ru-RU" sz="1400" b="1" dirty="0" err="1" smtClean="0">
                <a:solidFill>
                  <a:schemeClr val="bg1"/>
                </a:solidFill>
              </a:rPr>
              <a:t>Югре</a:t>
            </a:r>
            <a:r>
              <a:rPr lang="ru-RU" sz="1400" b="1" dirty="0" smtClean="0">
                <a:solidFill>
                  <a:schemeClr val="bg1"/>
                </a:solidFill>
              </a:rPr>
              <a:t> компенсацию за ТКО получат  около 150 000 человек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rgbClr val="1B4B7F"/>
              </a:solidFill>
            </a:endParaRPr>
          </a:p>
          <a:p>
            <a:pPr algn="ctr"/>
            <a:r>
              <a:rPr lang="ru-RU" sz="1400" dirty="0" smtClean="0">
                <a:solidFill>
                  <a:srgbClr val="1B4B7F"/>
                </a:solidFill>
              </a:rPr>
              <a:t>В 2018 году выплаты состоялись в  гг. Ханты-Мансийске, </a:t>
            </a:r>
            <a:r>
              <a:rPr lang="ru-RU" sz="1400" dirty="0" err="1" smtClean="0">
                <a:solidFill>
                  <a:srgbClr val="1B4B7F"/>
                </a:solidFill>
              </a:rPr>
              <a:t>Урае</a:t>
            </a:r>
            <a:r>
              <a:rPr lang="ru-RU" sz="1400" dirty="0" smtClean="0">
                <a:solidFill>
                  <a:srgbClr val="1B4B7F"/>
                </a:solidFill>
              </a:rPr>
              <a:t>, </a:t>
            </a:r>
            <a:r>
              <a:rPr lang="ru-RU" sz="1400" dirty="0" err="1" smtClean="0">
                <a:solidFill>
                  <a:srgbClr val="1B4B7F"/>
                </a:solidFill>
              </a:rPr>
              <a:t>Кондинском</a:t>
            </a:r>
            <a:r>
              <a:rPr lang="ru-RU" sz="1400" dirty="0" smtClean="0">
                <a:solidFill>
                  <a:srgbClr val="1B4B7F"/>
                </a:solidFill>
              </a:rPr>
              <a:t> районе.</a:t>
            </a:r>
          </a:p>
          <a:p>
            <a:pPr algn="ctr"/>
            <a:endParaRPr lang="ru-RU" sz="1400" dirty="0" smtClean="0">
              <a:solidFill>
                <a:srgbClr val="1B4B7F"/>
              </a:solidFill>
            </a:endParaRPr>
          </a:p>
          <a:p>
            <a:pPr algn="ctr"/>
            <a:endParaRPr lang="ru-RU" sz="1400" dirty="0">
              <a:solidFill>
                <a:srgbClr val="1B4B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932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3337" y="611485"/>
            <a:ext cx="10458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1B4B7F"/>
                </a:solidFill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1B4B7F"/>
                </a:solidFill>
                <a:cs typeface="Arial" panose="020B0604020202020204" pitchFamily="34" charset="0"/>
              </a:rPr>
              <a:t>Субсидия на оплату жилого помещения и коммунальных </a:t>
            </a:r>
            <a:r>
              <a:rPr lang="ru-RU" sz="2200" b="1" dirty="0" smtClean="0">
                <a:solidFill>
                  <a:srgbClr val="1B4B7F"/>
                </a:solidFill>
                <a:cs typeface="Arial" panose="020B0604020202020204" pitchFamily="34" charset="0"/>
              </a:rPr>
              <a:t>услуг</a:t>
            </a:r>
            <a:endParaRPr lang="ru-RU" sz="2200" b="1" dirty="0">
              <a:solidFill>
                <a:srgbClr val="1B4B7F"/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76"/>
          <p:cNvPicPr/>
          <p:nvPr/>
        </p:nvPicPr>
        <p:blipFill>
          <a:blip r:embed="rId2" cstate="print"/>
          <a:stretch/>
        </p:blipFill>
        <p:spPr>
          <a:xfrm>
            <a:off x="352811" y="2253093"/>
            <a:ext cx="2112775" cy="138272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" y="1115541"/>
            <a:ext cx="10691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независимо от принадлежности к льготной категории гражданам, чьи расходы </a:t>
            </a:r>
            <a:endParaRPr lang="en-US" sz="1400" b="1" dirty="0" smtClean="0">
              <a:solidFill>
                <a:srgbClr val="1B4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жилищно-коммунальные услуги превышают максимально допустимую долю расходов на оплату </a:t>
            </a:r>
            <a:endParaRPr lang="en-US" sz="1400" b="1" dirty="0" smtClean="0">
              <a:solidFill>
                <a:srgbClr val="1B4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названных услуг в совокупном доходе семьи </a:t>
            </a:r>
            <a:r>
              <a:rPr lang="ru-RU" sz="1400" b="1" i="1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00" b="1" i="1" dirty="0" err="1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Ханты-Мансийской</a:t>
            </a:r>
            <a:r>
              <a:rPr lang="ru-RU" sz="1400" b="1" i="1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автономном округе – </a:t>
            </a:r>
            <a:r>
              <a:rPr lang="ru-RU" sz="1400" b="1" i="1" dirty="0" err="1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Югре</a:t>
            </a:r>
            <a:r>
              <a:rPr lang="ru-RU" sz="1400" b="1" i="1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22%)</a:t>
            </a:r>
            <a:endParaRPr lang="ru-RU" sz="1400" i="1" dirty="0">
              <a:solidFill>
                <a:srgbClr val="1B4B7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1570" y="1979637"/>
            <a:ext cx="808221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Clr>
                <a:srgbClr val="00B0F0"/>
              </a:buClr>
            </a:pPr>
            <a:r>
              <a:rPr lang="ru-RU" sz="1300" b="1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субсидию имеют</a:t>
            </a:r>
            <a:r>
              <a:rPr lang="ru-RU" sz="1300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 жилого помещения в государственном или муниципальном жилищном фонде;</a:t>
            </a:r>
          </a:p>
          <a:p>
            <a:pPr marL="285750" lvl="0"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наниматели жилого помещения по договору найма в частном жилищном фонде;</a:t>
            </a:r>
          </a:p>
          <a:p>
            <a:pPr marL="285750" lvl="0"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жилищного или жилищно-строительного кооператива;</a:t>
            </a:r>
          </a:p>
          <a:p>
            <a:pPr marL="285750" lvl="0"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собственники жилого помещения (квартиры, жилого дома, части квартиры или жилого дома).</a:t>
            </a:r>
            <a:endParaRPr lang="ru-RU" sz="1300" dirty="0">
              <a:solidFill>
                <a:srgbClr val="1B4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92287" y="3131765"/>
            <a:ext cx="822622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ru-RU" sz="1300" b="1" dirty="0" smtClean="0">
                <a:solidFill>
                  <a:srgbClr val="1B4B7F"/>
                </a:solidFill>
              </a:rPr>
              <a:t>Для каждой семьи размер субсидии определяется индивидуально и зависит от</a:t>
            </a:r>
            <a:r>
              <a:rPr lang="ru-RU" sz="1300" dirty="0" smtClean="0">
                <a:solidFill>
                  <a:srgbClr val="1B4B7F"/>
                </a:solidFill>
              </a:rPr>
              <a:t>:</a:t>
            </a:r>
          </a:p>
          <a:p>
            <a:pPr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</a:rPr>
              <a:t>доходов семьи;</a:t>
            </a:r>
          </a:p>
          <a:p>
            <a:pPr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</a:rPr>
              <a:t>величины прожиточного минимума (на дату обращения);</a:t>
            </a:r>
          </a:p>
          <a:p>
            <a:pPr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</a:rPr>
              <a:t>расходов на оплату жилого помещения и коммунальных услуг (в том числе и ТКО); </a:t>
            </a:r>
          </a:p>
          <a:p>
            <a:pPr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</a:rPr>
              <a:t>региональных стандартов стоимости жилищно-коммунальных услуг;</a:t>
            </a:r>
          </a:p>
          <a:p>
            <a:pPr indent="216000">
              <a:buClr>
                <a:srgbClr val="00B0F0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1B4B7F"/>
                </a:solidFill>
              </a:rPr>
              <a:t>региональных стандартов максимально допустимой доли расходов граждан на оплату жилого помещения и коммунальных услуг в совокупном доходе семьи.</a:t>
            </a:r>
            <a:endParaRPr lang="ru-RU" sz="1300" dirty="0">
              <a:solidFill>
                <a:srgbClr val="1B4B7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300117"/>
            <a:ext cx="1069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1B4B7F"/>
                </a:solidFill>
              </a:rPr>
              <a:t>! Для получения компенсации и субсидии необходимо своевременно проводить оплату текущих платежей за жилое помещение и коммунальные услуги.</a:t>
            </a:r>
            <a:endParaRPr lang="ru-RU" sz="1400" i="1" dirty="0">
              <a:solidFill>
                <a:srgbClr val="1B4B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64013"/>
            <a:ext cx="10691812" cy="432048"/>
          </a:xfrm>
          <a:prstGeom prst="rect">
            <a:avLst/>
          </a:prstGeom>
          <a:solidFill>
            <a:srgbClr val="00B0F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96061"/>
            <a:ext cx="10691812" cy="432048"/>
          </a:xfrm>
          <a:prstGeom prst="rect">
            <a:avLst/>
          </a:prstGeom>
          <a:solidFill>
            <a:srgbClr val="0070C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4787949"/>
            <a:ext cx="10691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B4B7F"/>
                </a:solidFill>
              </a:rPr>
              <a:t>Если документы о платежах за жилое помещение и коммунальные услуги содержат сведения о начислении</a:t>
            </a:r>
            <a:endParaRPr lang="en-US" sz="1400" b="1" dirty="0" smtClean="0">
              <a:solidFill>
                <a:srgbClr val="1B4B7F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1B4B7F"/>
                </a:solidFill>
              </a:rPr>
              <a:t> (оплате) за услугу по обращению с ТКО, данные затраты учитываются при расчете размера субсидии.</a:t>
            </a:r>
          </a:p>
          <a:p>
            <a:pPr algn="ctr"/>
            <a:endParaRPr lang="ru-RU" sz="1400" dirty="0" smtClean="0">
              <a:solidFill>
                <a:srgbClr val="1B4B7F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Субсидия предоставляется сроком на 6 месяцев</a:t>
            </a:r>
            <a:endParaRPr lang="ru-RU" sz="1400" dirty="0" smtClean="0">
              <a:solidFill>
                <a:srgbClr val="1B4B7F"/>
              </a:solidFill>
            </a:endParaRPr>
          </a:p>
          <a:p>
            <a:pPr algn="ctr"/>
            <a:endParaRPr lang="ru-RU" sz="1400" dirty="0" smtClean="0">
              <a:solidFill>
                <a:srgbClr val="1B4B7F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Компенсация и субсидия может предоставляться гражданам одновременно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110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6"/>
          <p:cNvSpPr/>
          <p:nvPr/>
        </p:nvSpPr>
        <p:spPr>
          <a:xfrm>
            <a:off x="0" y="3724789"/>
            <a:ext cx="10690560" cy="358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200000"/>
              </a:lnSpc>
            </a:pPr>
            <a:r>
              <a:rPr lang="ru-RU" sz="2400" b="1" strike="noStrike" spc="-1" dirty="0">
                <a:solidFill>
                  <a:srgbClr val="1B4B7F"/>
                </a:solidFill>
                <a:latin typeface="Arial"/>
                <a:ea typeface="DejaVu Sans"/>
              </a:rPr>
              <a:t>АО «ЮГРА-ЭКОЛОГИЯ» </a:t>
            </a:r>
            <a:endParaRPr lang="ru-RU" sz="2400" b="0" strike="noStrike" spc="-1" dirty="0">
              <a:solidFill>
                <a:srgbClr val="1B4B7F"/>
              </a:solidFill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ru-RU" sz="14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lang="ru-RU" i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г</a:t>
            </a:r>
            <a:r>
              <a:rPr lang="ru-RU" i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. Ханты-Мансийск, ул. Карла Маркса, 17, оф.505</a:t>
            </a:r>
            <a:endParaRPr lang="ru-RU" i="1" strike="noStrike" spc="-1" dirty="0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ru-RU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+7(3467)31-76-40</a:t>
            </a:r>
            <a:endParaRPr lang="ru-RU" b="0" strike="noStrike" spc="-1" dirty="0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ru-RU" spc="-1" dirty="0" err="1" smtClean="0">
                <a:solidFill>
                  <a:srgbClr val="333333"/>
                </a:solidFill>
              </a:rPr>
              <a:t>E-mail</a:t>
            </a:r>
            <a:r>
              <a:rPr lang="ru-RU" spc="-1" dirty="0" smtClean="0">
                <a:solidFill>
                  <a:srgbClr val="333333"/>
                </a:solidFill>
              </a:rPr>
              <a:t>: </a:t>
            </a:r>
            <a:r>
              <a:rPr lang="ru-RU" b="1" u="sng" spc="-1" dirty="0" err="1" smtClean="0">
                <a:solidFill>
                  <a:srgbClr val="1B4B7F"/>
                </a:solidFill>
              </a:rPr>
              <a:t>info@yugra-ecology.ru</a:t>
            </a:r>
            <a:endParaRPr lang="ru-RU" b="1" u="sng" spc="-1" dirty="0" smtClean="0">
              <a:solidFill>
                <a:srgbClr val="1B4B7F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b="1" strike="noStrike" spc="-1" dirty="0" err="1" smtClean="0">
                <a:solidFill>
                  <a:schemeClr val="bg1"/>
                </a:solidFill>
                <a:latin typeface="Arial"/>
                <a:ea typeface="DejaVu Sans"/>
              </a:rPr>
              <a:t>www.yugra-ecology.ru</a:t>
            </a:r>
            <a:endParaRPr lang="ru-RU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Рисунок 94"/>
          <p:cNvPicPr/>
          <p:nvPr/>
        </p:nvPicPr>
        <p:blipFill>
          <a:blip r:embed="rId2" cstate="print"/>
          <a:stretch/>
        </p:blipFill>
        <p:spPr>
          <a:xfrm>
            <a:off x="3041650" y="1691605"/>
            <a:ext cx="4596480" cy="222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764</Words>
  <Application>Microsoft Office PowerPoint</Application>
  <PresentationFormat>Произвольный</PresentationFormat>
  <Paragraphs>103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 Serov</dc:creator>
  <cp:lastModifiedBy>Dolgih</cp:lastModifiedBy>
  <cp:revision>22</cp:revision>
  <dcterms:created xsi:type="dcterms:W3CDTF">2018-12-21T16:10:30Z</dcterms:created>
  <dcterms:modified xsi:type="dcterms:W3CDTF">2018-12-24T13:46:50Z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